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60" r:id="rId2"/>
    <p:sldId id="271" r:id="rId3"/>
    <p:sldId id="273" r:id="rId4"/>
    <p:sldId id="279" r:id="rId5"/>
    <p:sldId id="302" r:id="rId6"/>
    <p:sldId id="303" r:id="rId7"/>
    <p:sldId id="304" r:id="rId8"/>
    <p:sldId id="312" r:id="rId9"/>
    <p:sldId id="313" r:id="rId10"/>
    <p:sldId id="311" r:id="rId11"/>
    <p:sldId id="308" r:id="rId12"/>
    <p:sldId id="309" r:id="rId13"/>
    <p:sldId id="305" r:id="rId14"/>
    <p:sldId id="307" r:id="rId15"/>
    <p:sldId id="298" r:id="rId16"/>
    <p:sldId id="269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123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A13C06-D7D2-429D-ABE2-0256B8D55332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01B22C-8CB5-4EB6-B1CF-696C91D009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01B22C-8CB5-4EB6-B1CF-696C91D0097E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4/19/2022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4/19/2022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4/19/2022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4/19/2022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4/19/2022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4/19/2022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4/19/2022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4/19/2022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4/19/2022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4/19/2022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4/19/2022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4/19/2022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НАУЧНО-ПРАКТИЧЕСКАЯ КОНФЕРЕНЦИЯ</a:t>
            </a:r>
            <a:b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"ПЕРВЫЕ ШАГИ В НАУКУ"</a:t>
            </a:r>
            <a:b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</a:t>
            </a:r>
            <a:b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Нижне-Есауловская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средняя школа»</a:t>
            </a:r>
            <a:endParaRPr lang="ru-RU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Направление: химия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Тема работы: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«Изучение химических показателей качества питьевой воды»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Выполнила: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Луговкина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А.А.,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                         ученица 9 класса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                        Руководитель: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Хизовец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В.А.</a:t>
            </a:r>
          </a:p>
          <a:p>
            <a:pPr algn="ctr">
              <a:buNone/>
            </a:pPr>
            <a:r>
              <a:rPr lang="ru-RU" alt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r>
              <a:rPr lang="ru-RU" altLang="ru-RU" sz="2200" dirty="0" smtClean="0">
                <a:latin typeface="Times New Roman" pitchFamily="18" charset="0"/>
                <a:cs typeface="Times New Roman" pitchFamily="18" charset="0"/>
              </a:rPr>
              <a:t> Нижняя </a:t>
            </a:r>
            <a:r>
              <a:rPr lang="ru-RU" altLang="ru-RU" sz="2200" dirty="0" err="1" smtClean="0">
                <a:latin typeface="Times New Roman" pitchFamily="18" charset="0"/>
                <a:cs typeface="Times New Roman" pitchFamily="18" charset="0"/>
              </a:rPr>
              <a:t>Есауловка</a:t>
            </a:r>
            <a:r>
              <a:rPr lang="ru-RU" altLang="ru-RU" sz="2200" dirty="0" smtClean="0">
                <a:latin typeface="Times New Roman" pitchFamily="18" charset="0"/>
                <a:cs typeface="Times New Roman" pitchFamily="18" charset="0"/>
              </a:rPr>
              <a:t>, 2022г</a:t>
            </a:r>
            <a:r>
              <a:rPr lang="ru-RU" altLang="ru-RU" sz="2200" dirty="0" smtClean="0"/>
              <a:t>.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Рисунок 4" descr="hello_html_m301ab8f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114800"/>
            <a:ext cx="228600" cy="45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F:\Луговкина А, 9 кл.(2022)\IMG_20220228_1154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733800"/>
            <a:ext cx="1676400" cy="22381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Измерение </a:t>
            </a:r>
            <a:r>
              <a:rPr lang="ru-RU" dirty="0" err="1" smtClean="0"/>
              <a:t>рН</a:t>
            </a:r>
            <a:r>
              <a:rPr lang="ru-RU" dirty="0" smtClean="0"/>
              <a:t> исследуемой пробы воды</a:t>
            </a:r>
            <a:endParaRPr lang="ru-RU" dirty="0"/>
          </a:p>
        </p:txBody>
      </p:sp>
      <p:pic>
        <p:nvPicPr>
          <p:cNvPr id="2050" name="Picture 2" descr="E:\Луговкина А, 9 кл.(2022)\IMG_20220228_11485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609726"/>
            <a:ext cx="3657600" cy="44319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Ход исследования: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1. Взяли  пробу водопроводной воды,  объемом 0,5л.                                                                                                                            Для   проведения измерений, пробу наливают в мерные стаканчики, объемом от  50 мл.                                                                                                               2. С помощью датчика температуры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РобикЛаб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провести измерение температуры воды.                                                                                                    3.С помощью датчика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измерить  кислотность воды.                                                                                    4. С помощью датчика электропроводности  измерить уровень электропроводности воды.                                                                             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60"/>
          </a:xfrm>
        </p:spPr>
        <p:txBody>
          <a:bodyPr/>
          <a:lstStyle/>
          <a:p>
            <a:r>
              <a:rPr lang="ru-RU" dirty="0" smtClean="0"/>
              <a:t>Ход исследования: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95400"/>
            <a:ext cx="7239000" cy="5160336"/>
          </a:xfrm>
        </p:spPr>
        <p:txBody>
          <a:bodyPr>
            <a:normAutofit fontScale="85000" lnSpcReduction="10000"/>
          </a:bodyPr>
          <a:lstStyle/>
          <a:p>
            <a:pPr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5. Рассчитать значение минерализации воды по формуле, приведенной ниже:  </a:t>
            </a:r>
          </a:p>
          <a:p>
            <a:pPr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М( мг/л) = 0,65* 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(мкСм/см) *К,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где               </a:t>
            </a:r>
          </a:p>
          <a:p>
            <a:pPr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 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λ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лямда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 - значение электропроводности, М-значение минерализации (содержание солей), К- поправочный коэффициент (вводится, если температура исследуемой пробы отличается от 20</a:t>
            </a:r>
            <a:r>
              <a:rPr lang="ru-RU" baseline="30000" dirty="0" smtClean="0">
                <a:latin typeface="Times New Roman" pitchFamily="18" charset="0"/>
                <a:cs typeface="Times New Roman" pitchFamily="18" charset="0"/>
              </a:rPr>
              <a:t> 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 (таблица 1).                                                                                                                                             6. Постепенно нагревать исследуемую пробу, фиксируя значения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электропроводности через каждые 4 </a:t>
            </a:r>
            <a:r>
              <a:rPr lang="ru-RU" baseline="300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С. Рассчитать значение минерализации по формуле. Полученные результаты записать в таблицу 3.</a:t>
            </a:r>
          </a:p>
          <a:p>
            <a:pPr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7. Сравнить значения минерализации, полученные в результате исследований с допустимыми значениями СанПин2.1.4.1074-01. Питьевая вода. Гигиенические требования к качеству воды централизованных систем питьевого водоснабжения. Контроль качества.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исследования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24001"/>
          <a:ext cx="7848599" cy="53792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2737"/>
                <a:gridCol w="1644468"/>
                <a:gridCol w="672737"/>
                <a:gridCol w="2092960"/>
                <a:gridCol w="2765697"/>
              </a:tblGrid>
              <a:tr h="633132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Температура воды</a:t>
                      </a:r>
                      <a:r>
                        <a:rPr kumimoji="0" lang="ru-RU" sz="20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С</a:t>
                      </a:r>
                      <a:r>
                        <a:rPr kumimoji="0" lang="ru-RU" sz="2000" b="1" kern="1200" baseline="300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рН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Электропровод-ность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(мкСм/см)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Минерализация </a:t>
                      </a:r>
                      <a:r>
                        <a:rPr kumimoji="0"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М, мг/л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33132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228600" algn="ctr" fontAlgn="base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A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</a:t>
                      </a:r>
                      <a:endParaRPr lang="ru-RU" sz="2000" b="1" dirty="0">
                        <a:solidFill>
                          <a:srgbClr val="00000A"/>
                        </a:solidFill>
                        <a:latin typeface="Times New Roman" pitchFamily="18" charset="0"/>
                        <a:ea typeface="Segoe U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6,95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228600" algn="ctr" fontAlgn="base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A"/>
                          </a:solidFill>
                          <a:latin typeface="Times New Roman"/>
                          <a:ea typeface="Times New Roman"/>
                          <a:cs typeface="Tahoma"/>
                        </a:rPr>
                        <a:t>1345</a:t>
                      </a:r>
                      <a:endParaRPr lang="ru-RU" sz="1800" b="1" dirty="0">
                        <a:solidFill>
                          <a:srgbClr val="00000A"/>
                        </a:solidFill>
                        <a:latin typeface="Calibri"/>
                        <a:ea typeface="Segoe UI"/>
                        <a:cs typeface="Tahom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228600" algn="ctr" fontAlgn="base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A"/>
                          </a:solidFill>
                          <a:latin typeface="Times New Roman"/>
                          <a:ea typeface="Times New Roman"/>
                          <a:cs typeface="Tahoma"/>
                        </a:rPr>
                        <a:t>837,5</a:t>
                      </a:r>
                      <a:endParaRPr lang="ru-RU" sz="1800" b="1" dirty="0">
                        <a:solidFill>
                          <a:srgbClr val="00000A"/>
                        </a:solidFill>
                        <a:latin typeface="Calibri"/>
                        <a:ea typeface="Segoe UI"/>
                        <a:cs typeface="Tahoma"/>
                      </a:endParaRPr>
                    </a:p>
                  </a:txBody>
                  <a:tcPr marL="68580" marR="68580" marT="0" marB="0"/>
                </a:tc>
              </a:tr>
              <a:tr h="776333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228600" algn="ctr" fontAlgn="base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000A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26</a:t>
                      </a:r>
                      <a:endParaRPr lang="ru-RU" sz="2000" b="1" dirty="0">
                        <a:solidFill>
                          <a:srgbClr val="00000A"/>
                        </a:solidFill>
                        <a:latin typeface="Times New Roman" pitchFamily="18" charset="0"/>
                        <a:ea typeface="Segoe U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6,95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228600" algn="ctr" fontAlgn="base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A"/>
                          </a:solidFill>
                          <a:latin typeface="Times New Roman"/>
                          <a:ea typeface="Times New Roman"/>
                          <a:cs typeface="Tahoma"/>
                        </a:rPr>
                        <a:t>1354</a:t>
                      </a:r>
                      <a:endParaRPr lang="ru-RU" sz="1800" b="1" dirty="0">
                        <a:solidFill>
                          <a:srgbClr val="00000A"/>
                        </a:solidFill>
                        <a:latin typeface="Calibri"/>
                        <a:ea typeface="Segoe UI"/>
                        <a:cs typeface="Tahom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228600" algn="ctr" fontAlgn="base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A"/>
                          </a:solidFill>
                          <a:latin typeface="Times New Roman"/>
                          <a:ea typeface="Times New Roman"/>
                          <a:cs typeface="Tahoma"/>
                        </a:rPr>
                        <a:t>739,3</a:t>
                      </a:r>
                      <a:endParaRPr lang="ru-RU" sz="1800" b="1">
                        <a:solidFill>
                          <a:srgbClr val="00000A"/>
                        </a:solidFill>
                        <a:latin typeface="Calibri"/>
                        <a:ea typeface="Segoe UI"/>
                        <a:cs typeface="Tahoma"/>
                      </a:endParaRPr>
                    </a:p>
                  </a:txBody>
                  <a:tcPr marL="68580" marR="68580" marT="0" marB="0"/>
                </a:tc>
              </a:tr>
              <a:tr h="776333">
                <a:tc>
                  <a:txBody>
                    <a:bodyPr/>
                    <a:lstStyle/>
                    <a:p>
                      <a:r>
                        <a:rPr lang="ru-RU" sz="2000" b="1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228600" algn="ctr" fontAlgn="base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smtClean="0">
                          <a:solidFill>
                            <a:srgbClr val="00000A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</a:t>
                      </a:r>
                    </a:p>
                    <a:p>
                      <a:pPr marR="228600" algn="ctr" fontAlgn="base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00000A"/>
                        </a:solidFill>
                        <a:latin typeface="Times New Roman" pitchFamily="18" charset="0"/>
                        <a:ea typeface="Segoe U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2000" b="1" smtClean="0">
                          <a:latin typeface="Times New Roman" pitchFamily="18" charset="0"/>
                          <a:cs typeface="Times New Roman" pitchFamily="18" charset="0"/>
                        </a:rPr>
                        <a:t>6,95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228600" algn="ctr" fontAlgn="base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000A"/>
                          </a:solidFill>
                          <a:latin typeface="Times New Roman"/>
                          <a:ea typeface="Times New Roman"/>
                          <a:cs typeface="Tahoma"/>
                        </a:rPr>
                        <a:t>1380</a:t>
                      </a:r>
                      <a:endParaRPr lang="ru-RU" sz="1800" b="1" dirty="0">
                        <a:solidFill>
                          <a:srgbClr val="00000A"/>
                        </a:solidFill>
                        <a:latin typeface="Calibri"/>
                        <a:ea typeface="Segoe UI"/>
                        <a:cs typeface="Tahoma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228600" algn="ctr" fontAlgn="base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672,8 </a:t>
                      </a:r>
                      <a:endParaRPr lang="ru-RU" sz="1800" b="1" dirty="0">
                        <a:solidFill>
                          <a:srgbClr val="00000A"/>
                        </a:solidFill>
                        <a:latin typeface="Times New Roman" pitchFamily="18" charset="0"/>
                        <a:ea typeface="Segoe U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286470">
                <a:tc gridSpan="5">
                  <a:txBody>
                    <a:bodyPr/>
                    <a:lstStyle/>
                    <a:p>
                      <a:pPr fontAlgn="base">
                        <a:buNone/>
                      </a:pP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Расчёты минерализации:</a:t>
                      </a:r>
                    </a:p>
                    <a:p>
                      <a:pPr fontAlgn="base">
                        <a:buNone/>
                      </a:pP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М( мг/л) = 0,65*  </a:t>
                      </a: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λ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 (мкСм/см) *К</a:t>
                      </a:r>
                    </a:p>
                    <a:p>
                      <a:pPr hangingPunct="0">
                        <a:buNone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1) М( мг/л) = 0,65*  1345 (мкСм/см) * 0,958   = 837,5</a:t>
                      </a:r>
                    </a:p>
                    <a:p>
                      <a:pPr hangingPunct="0">
                        <a:buNone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2) М( мг/л) = 0,65*    1354   (мкСм/см) * 0,840   = 739,3</a:t>
                      </a:r>
                    </a:p>
                    <a:p>
                      <a:pPr hangingPunct="0">
                        <a:buNone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   3) М( мг/л) = 0,65*  1380 (мкСм/см) * 0,750   = 770,3</a:t>
                      </a:r>
                    </a:p>
                    <a:p>
                      <a:endParaRPr lang="ru-RU" sz="20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R="228600" algn="ctr" fontAlgn="base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solidFill>
                          <a:srgbClr val="00000A"/>
                        </a:solidFill>
                        <a:latin typeface="Times New Roman" pitchFamily="18" charset="0"/>
                        <a:ea typeface="Segoe U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R="228600" algn="ctr" fontAlgn="base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00000A"/>
                        </a:solidFill>
                        <a:latin typeface="Calibri"/>
                        <a:ea typeface="Segoe UI"/>
                        <a:cs typeface="Tahoma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R="228600" algn="ctr" fontAlgn="base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00000A"/>
                        </a:solidFill>
                        <a:latin typeface="Calibri"/>
                        <a:ea typeface="Segoe UI"/>
                        <a:cs typeface="Tahoma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hangingPunct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Таблица . сравнение показателей СанПин2.1.4.1074-01. "Питьевая вода"   и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результатов исследований.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1562100"/>
                <a:gridCol w="1809750"/>
                <a:gridCol w="180975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Показатели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Единицы измерения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Нормативы САНПИН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Результаты исследований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1) Водородный показатель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рН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пределах 6-9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6,95 (среда близко к нейтральной (7))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2) Общая минерализация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мг/л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1000-(1500)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672,8-837,5 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Выводы: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95400"/>
            <a:ext cx="7239000" cy="5867400"/>
          </a:xfrm>
        </p:spPr>
        <p:txBody>
          <a:bodyPr>
            <a:noAutofit/>
          </a:bodyPr>
          <a:lstStyle/>
          <a:p>
            <a:pPr hangingPunc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1) Водородный показатель исследуемой питьевой воды  в норме.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рН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воды, употребляемая для питьевых целей учащимися школы равна 6,95;   среда воды близка к нейтральной.</a:t>
            </a:r>
          </a:p>
          <a:p>
            <a:pPr hangingPunc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2) При увеличении температуры воды увеличивалась удельная электропроводность, при этом уменьшилась минерализация воды.</a:t>
            </a:r>
          </a:p>
          <a:p>
            <a:pPr hangingPunc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3) По результатам исследований общая минерализация- показатель количества растворенных в воде минеральных веществ  ниже предельно допустимых концентраций.                                                                                               4) Гипотеза о том, что водопроводная вода, используемая учащимися МБОУ "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Нижне-Есауловская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СШ" для питьевых целей соответствует требованиям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подтверждена результатами исследований. 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hangingPunct="0"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hangingPunc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77596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Спасибо за внимание!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E:\Луговкина А, 9 кл.(2022)\IMG_20220228_1155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838200"/>
            <a:ext cx="3200400" cy="4460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320040"/>
            <a:ext cx="7162800" cy="746760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Введение.</a:t>
            </a:r>
            <a:endParaRPr lang="ru-RU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219200"/>
            <a:ext cx="7315200" cy="5236536"/>
          </a:xfrm>
        </p:spPr>
        <p:txBody>
          <a:bodyPr>
            <a:noAutofit/>
          </a:bodyPr>
          <a:lstStyle/>
          <a:p>
            <a:pPr hangingPunct="0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изучить качество водопроводной воды, используемой  для питья учащимися МБОУ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Нижне-Есауловская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СШ»</a:t>
            </a:r>
          </a:p>
          <a:p>
            <a:pPr hangingPunct="0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Изучить литературу , информацию из сети Интернет по данному вопросу.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Провести эксперимент  по изучению химических свойств воды, используемой для питья в школе.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Развивать навыки работы с использованием лабораторного оборудования центра Точка Роста (Ц.Л. "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Робиклаб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", датчики: температуры, электропроводности,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рН-метр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Проверить соответствие качества питьевой воды установленным нормативам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Сделать выводы по результатам работы и выступить с работой перед учащимися класса, школы.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7200"/>
            <a:ext cx="7239000" cy="599853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Объект исследования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водопроводная  вода, используемой для питья учащимися МБОУ "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Нижне-Есауловская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СШ". </a:t>
            </a:r>
          </a:p>
          <a:p>
            <a:pPr hangingPunc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Предмет исследования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исследование химических свойств водопроводной питьевой  воды. </a:t>
            </a:r>
          </a:p>
          <a:p>
            <a:pPr hangingPunc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Методы  и методики проведения исследования: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работа с литературой и др. источниками информации (Интернет), эксперимент (с применением цифровой лаборатории"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Робиклаб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"), наблюдение,  описание,  сравнение.</a:t>
            </a:r>
          </a:p>
          <a:p>
            <a:pPr hangingPunct="0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hangingPunct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Гипотеза: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Водопроводная вода, используемая учащимися МБОУ "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Нижне-Есауловская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СШ" для питьевых целей соответствует требованиям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hangingPunc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hangingPunct="0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7239000" cy="1143000"/>
          </a:xfrm>
        </p:spPr>
        <p:txBody>
          <a:bodyPr>
            <a:noAutofit/>
          </a:bodyPr>
          <a:lstStyle/>
          <a:p>
            <a:pPr hangingPunct="0"/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Основная часть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Часть 1. Теоретическая.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7239000" cy="523653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Из всех существующих химических показателей  воды основными являются:                     кислотность, электропроводность, минерализация.</a:t>
            </a:r>
          </a:p>
          <a:p>
            <a:pPr hangingPunct="0">
              <a:buNone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1)  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Кислотность.                                                                                                                        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Показатель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характеризует соотношение концентрации ионов Н</a:t>
            </a:r>
            <a:r>
              <a:rPr lang="ru-RU" baseline="30000" dirty="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отрицательных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гидроксид-ионов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ОН</a:t>
            </a:r>
            <a:r>
              <a:rPr lang="ru-RU" baseline="30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                                                                                                                                                  Нейтральной среде соответствует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равный 7. При этом концентрации ионов водорода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гидроксид-ионов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равны (при температуре 22</a:t>
            </a:r>
            <a:r>
              <a:rPr lang="ru-RU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aseline="30000" dirty="0" err="1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  При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меньше 7, когда концентрация ионов водорода превышает концентрацию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гидроксид-ионов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среда является кислой. При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больше 7 среда является щелочной.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2) Электропроводность.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          Электропроводность- это способность водного раствора проводить электрический ток. Электрическая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проводимость природной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воды зависит в основном от степени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минерализации            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( концентрации растворенных минеральных солей) и температуры.                                                                      Удельная электропроводность воды- это инструментально определяемая косвенная характеристика минерализации пресной воды (солености морской воды). Удельную электропроводность соленой воды принято выражать в См/м(См-Сименс, величина обратная Ому), пресной воды - в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микросименсах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(мкСм/см). </a:t>
            </a:r>
            <a:endParaRPr lang="ru-RU" sz="29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3) Минерализация. 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hangingPunc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Общая минерализация - показатель количества растворенных в воде минеральных веществ. Также этот показатель называют содержанием твердых веществ или общим  солесодержанием. При высокой  минерализации воды также вводится понятие соленость.  </a:t>
            </a:r>
          </a:p>
          <a:p>
            <a:pPr hangingPunc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Минерализация определяется концентрацией (суммой) любых растворенных в воде ионов (катионов (+) и анионов (-)) минералов, солей, металлов. </a:t>
            </a:r>
          </a:p>
          <a:p>
            <a:pPr hangingPunc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Существует  прямая зависимость электропроводности от количества растворенных в воде соединений солей. Чем выше электропроводность, тем ниже значение минерализации.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Часть2. Практическая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hangingPunc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1) Описание эксперимента.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hangingPunc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Для проведения эксперимента необходимо приготовить пробу воды из водопровода, используемую для питья.   С помощью датчика температуры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РобикЛаб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исследуется температура воды. Изучается изменение уровня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минерализации в зависимости от температуры исследуемой пробы.</a:t>
            </a:r>
          </a:p>
          <a:p>
            <a:pPr hangingPunc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2) Описание установки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hangingPunc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Для проведения  эксперимента использовали:</a:t>
            </a:r>
          </a:p>
          <a:p>
            <a:pPr hangingPunc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1) Компьютер с возможностью подключения через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USB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необходимого датчика.</a:t>
            </a:r>
          </a:p>
          <a:p>
            <a:pPr hangingPunc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2) Программное обеспечение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РобикЛаб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hangingPunc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3) Датчик Температуры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РобикЛаб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датчик электропроводности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РобикЛаб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датчик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РобикЛаб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Готовность оборудования к исследованию.</a:t>
            </a:r>
            <a:endParaRPr lang="ru-RU" dirty="0"/>
          </a:p>
        </p:txBody>
      </p:sp>
      <p:pic>
        <p:nvPicPr>
          <p:cNvPr id="3074" name="Picture 2" descr="E:\Луговкина А, 9 кл.(2022)\IMG_20220228_1149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00"/>
            <a:ext cx="3124200" cy="4114800"/>
          </a:xfrm>
          <a:prstGeom prst="rect">
            <a:avLst/>
          </a:prstGeom>
          <a:noFill/>
        </p:spPr>
      </p:pic>
      <p:pic>
        <p:nvPicPr>
          <p:cNvPr id="4" name="Picture 2" descr="E:\Луговкина А, 9 кл.(2022)\IMG_20220228_1127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613646"/>
            <a:ext cx="2971800" cy="40251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Измерение температуры</a:t>
            </a:r>
            <a:endParaRPr lang="ru-RU" dirty="0"/>
          </a:p>
        </p:txBody>
      </p:sp>
      <p:pic>
        <p:nvPicPr>
          <p:cNvPr id="4098" name="Picture 2" descr="E:\Луговкина А, 9 кл.(2022)\IMG_20220228_11543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1624" y="1609725"/>
            <a:ext cx="3630151" cy="48466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1153</TotalTime>
  <Words>786</Words>
  <PresentationFormat>Экран (4:3)</PresentationFormat>
  <Paragraphs>102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Изящная</vt:lpstr>
      <vt:lpstr>НАУЧНО-ПРАКТИЧЕСКАЯ КОНФЕРЕНЦИЯ "ПЕРВЫЕ ШАГИ В НАУКУ" Муниципальное бюджетное общеобразовательное учреждение «Нижне-Есауловская средняя школа»</vt:lpstr>
      <vt:lpstr>1. Введение.</vt:lpstr>
      <vt:lpstr>Слайд 3</vt:lpstr>
      <vt:lpstr>2. Основная часть.  Часть 1. Теоретическая. </vt:lpstr>
      <vt:lpstr>2) Электропроводность.</vt:lpstr>
      <vt:lpstr> 3) Минерализация. </vt:lpstr>
      <vt:lpstr>Часть2. Практическая</vt:lpstr>
      <vt:lpstr>Готовность оборудования к исследованию.</vt:lpstr>
      <vt:lpstr>Измерение температуры</vt:lpstr>
      <vt:lpstr>Измерение рН исследуемой пробы воды</vt:lpstr>
      <vt:lpstr>Ход исследования: </vt:lpstr>
      <vt:lpstr>Ход исследования: </vt:lpstr>
      <vt:lpstr>Результаты исследования</vt:lpstr>
      <vt:lpstr>Таблица . сравнение показателей СанПин2.1.4.1074-01. "Питьевая вода"   и  результатов исследований. </vt:lpstr>
      <vt:lpstr>Выводы: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Вера</dc:creator>
  <cp:lastModifiedBy>Вера</cp:lastModifiedBy>
  <cp:revision>79</cp:revision>
  <dcterms:created xsi:type="dcterms:W3CDTF">2020-02-14T10:35:15Z</dcterms:created>
  <dcterms:modified xsi:type="dcterms:W3CDTF">2022-04-19T10:50:54Z</dcterms:modified>
</cp:coreProperties>
</file>